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2"/>
  </p:sldMasterIdLst>
  <p:notesMasterIdLst>
    <p:notesMasterId r:id="rId13"/>
  </p:notesMasterIdLst>
  <p:handoutMasterIdLst>
    <p:handoutMasterId r:id="rId14"/>
  </p:handoutMasterIdLst>
  <p:sldIdLst>
    <p:sldId id="301" r:id="rId3"/>
    <p:sldId id="305" r:id="rId4"/>
    <p:sldId id="309" r:id="rId5"/>
    <p:sldId id="306" r:id="rId6"/>
    <p:sldId id="310" r:id="rId7"/>
    <p:sldId id="307" r:id="rId8"/>
    <p:sldId id="302" r:id="rId9"/>
    <p:sldId id="303" r:id="rId10"/>
    <p:sldId id="304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0000" autoAdjust="0"/>
  </p:normalViewPr>
  <p:slideViewPr>
    <p:cSldViewPr>
      <p:cViewPr varScale="1">
        <p:scale>
          <a:sx n="65" d="100"/>
          <a:sy n="65" d="100"/>
        </p:scale>
        <p:origin x="-81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400">
                <a:latin typeface="Cambria" pitchFamily="18" charset="0"/>
              </a:defRPr>
            </a:pPr>
            <a:r>
              <a:rPr lang="en-US" sz="2400" dirty="0" err="1" smtClean="0">
                <a:latin typeface="Cambria" pitchFamily="18" charset="0"/>
              </a:rPr>
              <a:t>Colegios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Católicos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Zona</a:t>
            </a:r>
            <a:r>
              <a:rPr lang="en-US" sz="2400" dirty="0" smtClean="0">
                <a:latin typeface="Cambria" pitchFamily="18" charset="0"/>
              </a:rPr>
              <a:t> Sur: 31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  <a:latin typeface="Cambria" pitchFamily="18" charset="0"/>
                  </a:defRPr>
                </a:pPr>
                <a:endParaRPr lang="es-ES"/>
              </a:p>
            </c:txPr>
            <c:dLblPos val="outEnd"/>
            <c:showVal val="1"/>
            <c:showLeaderLines val="1"/>
          </c:dLbls>
          <c:cat>
            <c:strRef>
              <c:f>Hoja1!$A$2:$A$4</c:f>
              <c:strCache>
                <c:ptCount val="3"/>
                <c:pt idx="0">
                  <c:v>Arzobispado</c:v>
                </c:pt>
                <c:pt idx="1">
                  <c:v>Congregaciones</c:v>
                </c:pt>
                <c:pt idx="2">
                  <c:v>Laicos de inspiración católica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990845690266877"/>
          <c:y val="0.28032315419348186"/>
          <c:w val="0.29632820943468002"/>
          <c:h val="0.42720856254187889"/>
        </c:manualLayout>
      </c:layout>
      <c:txPr>
        <a:bodyPr/>
        <a:lstStyle/>
        <a:p>
          <a:pPr>
            <a:defRPr>
              <a:latin typeface="Cambria" pitchFamily="18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5/26/2014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‹Nº›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6934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64515" name="Picture 3" descr="cristo zona sur granulad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792"/>
            <a:ext cx="12192000" cy="6705600"/>
          </a:xfrm>
          <a:prstGeom prst="rect">
            <a:avLst/>
          </a:prstGeom>
          <a:noFill/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3695733" y="404664"/>
            <a:ext cx="4608512" cy="34899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29"/>
              </a:avLst>
            </a:prstTxWarp>
          </a:bodyPr>
          <a:lstStyle/>
          <a:p>
            <a:pPr algn="ctr"/>
            <a:r>
              <a:rPr lang="es-ES_tradnl" sz="1400" kern="10" dirty="0" smtClean="0">
                <a:ln w="285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w Cen MT Condensed Extra Bold"/>
              </a:rPr>
              <a:t>Vicaría para la Educación - Zona Sur</a:t>
            </a:r>
            <a:endParaRPr lang="es-CL" sz="1400" kern="10" dirty="0">
              <a:ln w="28575">
                <a:solidFill>
                  <a:prstClr val="black"/>
                </a:solidFill>
                <a:round/>
                <a:headEnd/>
                <a:tailEnd/>
              </a:ln>
              <a:solidFill>
                <a:prstClr val="white"/>
              </a:solidFill>
              <a:latin typeface="Tw Cen MT Condensed Extra Bold"/>
            </a:endParaRPr>
          </a:p>
        </p:txBody>
      </p:sp>
      <p:pic>
        <p:nvPicPr>
          <p:cNvPr id="5" name="1 Imagen" descr="Logo_vicaria_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344" y="188640"/>
            <a:ext cx="1728192" cy="648072"/>
          </a:xfrm>
          <a:prstGeom prst="rect">
            <a:avLst/>
          </a:prstGeom>
        </p:spPr>
      </p:pic>
      <p:pic>
        <p:nvPicPr>
          <p:cNvPr id="6" name="0 Imagen" descr="Logo VED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2504" y="260648"/>
            <a:ext cx="1226877" cy="792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6934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64515" name="Picture 3" descr="cristo zona sur granulad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792"/>
            <a:ext cx="12192000" cy="6705600"/>
          </a:xfrm>
          <a:prstGeom prst="rect">
            <a:avLst/>
          </a:prstGeom>
          <a:noFill/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3695733" y="404664"/>
            <a:ext cx="4608512" cy="34899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29"/>
              </a:avLst>
            </a:prstTxWarp>
          </a:bodyPr>
          <a:lstStyle/>
          <a:p>
            <a:pPr algn="ctr"/>
            <a:r>
              <a:rPr lang="es-ES_tradnl" sz="1400" kern="10" dirty="0" smtClean="0">
                <a:ln w="285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w Cen MT Condensed Extra Bold"/>
              </a:rPr>
              <a:t>Vicaría para la Educación - Zona Sur</a:t>
            </a:r>
            <a:endParaRPr lang="es-CL" sz="1400" kern="10" dirty="0">
              <a:ln w="28575">
                <a:solidFill>
                  <a:prstClr val="black"/>
                </a:solidFill>
                <a:round/>
                <a:headEnd/>
                <a:tailEnd/>
              </a:ln>
              <a:solidFill>
                <a:prstClr val="white"/>
              </a:solidFill>
              <a:latin typeface="Tw Cen MT Condensed Extra Bold"/>
            </a:endParaRPr>
          </a:p>
        </p:txBody>
      </p:sp>
      <p:pic>
        <p:nvPicPr>
          <p:cNvPr id="5" name="1 Imagen" descr="Logo_vicaria_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344" y="188640"/>
            <a:ext cx="1728192" cy="648072"/>
          </a:xfrm>
          <a:prstGeom prst="rect">
            <a:avLst/>
          </a:prstGeom>
        </p:spPr>
      </p:pic>
      <p:pic>
        <p:nvPicPr>
          <p:cNvPr id="6" name="0 Imagen" descr="Logo VED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2504" y="260648"/>
            <a:ext cx="1226877" cy="792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0" y="-27384"/>
            <a:ext cx="12216680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0" y="1340768"/>
            <a:ext cx="121920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431704" y="188640"/>
            <a:ext cx="2160240" cy="1008112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s-ES" sz="1600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…</a:t>
            </a:r>
            <a:r>
              <a:rPr lang="es-CL" sz="1600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servicio </a:t>
            </a:r>
            <a:r>
              <a:rPr lang="es-CL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a los demás y al país …</a:t>
            </a:r>
            <a:endParaRPr lang="es-CL" sz="16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39416" y="188640"/>
            <a:ext cx="2448272" cy="1008112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88950">
              <a:defRPr/>
            </a:pPr>
            <a:r>
              <a:rPr lang="es-CL" sz="1600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Mirada </a:t>
            </a:r>
            <a:r>
              <a:rPr lang="es-CL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integral </a:t>
            </a:r>
            <a:r>
              <a:rPr lang="es-CL" sz="1600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 la persona, cuyo </a:t>
            </a:r>
            <a:r>
              <a:rPr lang="es-CL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modelo es Jesús…</a:t>
            </a:r>
            <a:endParaRPr lang="es-CL" sz="16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9480376" y="188640"/>
            <a:ext cx="2520280" cy="1008112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… la </a:t>
            </a:r>
            <a:r>
              <a:rPr lang="es-CL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Educación </a:t>
            </a:r>
            <a:r>
              <a:rPr lang="es-ES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católica valorada </a:t>
            </a:r>
            <a:r>
              <a:rPr lang="es-ES" sz="1600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por </a:t>
            </a:r>
            <a:r>
              <a:rPr lang="es-ES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el país y las familias.</a:t>
            </a:r>
            <a:endParaRPr lang="es-CL" sz="16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735960" y="188640"/>
            <a:ext cx="3600400" cy="1008112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… </a:t>
            </a:r>
            <a:r>
              <a:rPr lang="es-CL" sz="1600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aportar </a:t>
            </a:r>
            <a:r>
              <a:rPr lang="es-CL" sz="1600" kern="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a la calidad, equidad, inclusión y a la movilidad social de los más vulnerables…</a:t>
            </a:r>
            <a:endParaRPr lang="es-CL" sz="16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>
            <a:off x="-24679" y="476673"/>
            <a:ext cx="1008112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MISIÓN</a:t>
            </a:r>
            <a:endParaRPr lang="es-ES" sz="1600" b="1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 rot="16200000">
            <a:off x="-168696" y="1844824"/>
            <a:ext cx="1296144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ACTORES</a:t>
            </a:r>
            <a:endParaRPr lang="es-ES" sz="1600" b="1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39416" y="1556792"/>
            <a:ext cx="1728192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Colegios Católicos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127448" y="2132856"/>
            <a:ext cx="1584176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Colegios Laicos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783632" y="2132856"/>
            <a:ext cx="2160240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Profesores de Religión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639616" y="1556792"/>
            <a:ext cx="1152128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Parroquias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863752" y="1556792"/>
            <a:ext cx="1008112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Vicarías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015880" y="2132856"/>
            <a:ext cx="1728192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Universidad e IES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943872" y="1556792"/>
            <a:ext cx="2376264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Medios de comunicación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816080" y="2132856"/>
            <a:ext cx="2232248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Autoridades y expertos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392144" y="1556792"/>
            <a:ext cx="1080120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Jóvenes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8544272" y="1556792"/>
            <a:ext cx="2232248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Encargados de Pastoral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9120336" y="2132856"/>
            <a:ext cx="1440160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S</a:t>
            </a:r>
            <a:r>
              <a:rPr lang="es-ES" sz="1600" kern="0" dirty="0" err="1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ostenedores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0848528" y="1556792"/>
            <a:ext cx="1152128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Capellanes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0" name="29 Rectángulo redondeado"/>
          <p:cNvSpPr/>
          <p:nvPr/>
        </p:nvSpPr>
        <p:spPr>
          <a:xfrm rot="16200000">
            <a:off x="-348716" y="3681028"/>
            <a:ext cx="1656184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ÁREAS</a:t>
            </a:r>
            <a:endParaRPr lang="es-ES" sz="1600" b="1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2495600" y="3789040"/>
            <a:ext cx="1584176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Pastoral Escolar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39416" y="3789040"/>
            <a:ext cx="1584176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Escuela Católica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4151784" y="3789040"/>
            <a:ext cx="1584176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Pedagogía en Religión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7464152" y="3789040"/>
            <a:ext cx="144016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Vicaría Zonal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0632504" y="2132856"/>
            <a:ext cx="1080120" cy="43204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50B852">
                    <a:lumMod val="50000"/>
                  </a:srgbClr>
                </a:solidFill>
                <a:latin typeface="Calibri"/>
              </a:rPr>
              <a:t>CCPP</a:t>
            </a:r>
            <a:endParaRPr lang="es-CL" sz="1600" b="1" kern="0" dirty="0">
              <a:solidFill>
                <a:srgbClr val="50B85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807968" y="3789040"/>
            <a:ext cx="1584176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Educación Superior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839416" y="3068960"/>
            <a:ext cx="11089232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b="1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VÍNCULO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0" name="39 Flecha arriba"/>
          <p:cNvSpPr/>
          <p:nvPr/>
        </p:nvSpPr>
        <p:spPr>
          <a:xfrm>
            <a:off x="1631504" y="3501008"/>
            <a:ext cx="360040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Flecha arriba"/>
          <p:cNvSpPr/>
          <p:nvPr/>
        </p:nvSpPr>
        <p:spPr>
          <a:xfrm>
            <a:off x="4727848" y="3501008"/>
            <a:ext cx="360040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Flecha arriba"/>
          <p:cNvSpPr/>
          <p:nvPr/>
        </p:nvSpPr>
        <p:spPr>
          <a:xfrm>
            <a:off x="8040216" y="3501008"/>
            <a:ext cx="360040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lecha arriba"/>
          <p:cNvSpPr/>
          <p:nvPr/>
        </p:nvSpPr>
        <p:spPr>
          <a:xfrm>
            <a:off x="10920536" y="3501008"/>
            <a:ext cx="360040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Flecha arriba"/>
          <p:cNvSpPr/>
          <p:nvPr/>
        </p:nvSpPr>
        <p:spPr>
          <a:xfrm>
            <a:off x="2855640" y="2780928"/>
            <a:ext cx="360040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Flecha arriba"/>
          <p:cNvSpPr/>
          <p:nvPr/>
        </p:nvSpPr>
        <p:spPr>
          <a:xfrm>
            <a:off x="9840416" y="2780928"/>
            <a:ext cx="360040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8976320" y="3789040"/>
            <a:ext cx="144016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Incidencia pública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10488488" y="3789040"/>
            <a:ext cx="144016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88950">
              <a:defRPr/>
            </a:pPr>
            <a:r>
              <a:rPr lang="es-ES" sz="1600" kern="0" dirty="0" smtClean="0">
                <a:solidFill>
                  <a:srgbClr val="A68555">
                    <a:lumMod val="50000"/>
                  </a:srgbClr>
                </a:solidFill>
                <a:latin typeface="Calibri"/>
              </a:rPr>
              <a:t>Otras vicarías ambientales</a:t>
            </a:r>
            <a:endParaRPr lang="es-CL" sz="1600" b="1" kern="0" dirty="0">
              <a:solidFill>
                <a:srgbClr val="A68555">
                  <a:lumMod val="50000"/>
                </a:srgb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7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Hobo Std" pitchFamily="34" charset="0"/>
              </a:rPr>
              <a:t>Vínculo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Hobo St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7408" y="980728"/>
            <a:ext cx="10657184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s-CL" dirty="0" smtClean="0">
                <a:latin typeface="Calibri" pitchFamily="34" charset="0"/>
              </a:rPr>
              <a:t>Como expresión de las Acentuaciones Pastorales de la </a:t>
            </a:r>
            <a:r>
              <a:rPr lang="es-CL" b="1" dirty="0" smtClean="0">
                <a:latin typeface="Calibri" pitchFamily="34" charset="0"/>
              </a:rPr>
              <a:t>Misión Territorial </a:t>
            </a:r>
            <a:r>
              <a:rPr lang="es-CL" dirty="0" smtClean="0">
                <a:latin typeface="Calibri" pitchFamily="34" charset="0"/>
              </a:rPr>
              <a:t>que nos invitan a: </a:t>
            </a:r>
          </a:p>
          <a:p>
            <a:pPr algn="just">
              <a:spcAft>
                <a:spcPts val="300"/>
              </a:spcAft>
            </a:pPr>
            <a:r>
              <a:rPr lang="es-CL" dirty="0" smtClean="0">
                <a:latin typeface="Calibri" pitchFamily="34" charset="0"/>
              </a:rPr>
              <a:t>	</a:t>
            </a:r>
            <a:r>
              <a:rPr lang="es-CL" dirty="0" smtClean="0">
                <a:latin typeface="Calibri" pitchFamily="34" charset="0"/>
              </a:rPr>
              <a:t>- Ser una Iglesia misericordiosa…</a:t>
            </a:r>
          </a:p>
          <a:p>
            <a:pPr algn="just">
              <a:spcAft>
                <a:spcPts val="300"/>
              </a:spcAft>
            </a:pPr>
            <a:r>
              <a:rPr lang="es-CL" dirty="0" smtClean="0">
                <a:latin typeface="Calibri" pitchFamily="34" charset="0"/>
              </a:rPr>
              <a:t>	</a:t>
            </a:r>
            <a:r>
              <a:rPr lang="es-CL" dirty="0" smtClean="0">
                <a:latin typeface="Calibri" pitchFamily="34" charset="0"/>
              </a:rPr>
              <a:t>- Que sale al encuentro de los demás…</a:t>
            </a:r>
          </a:p>
          <a:p>
            <a:pPr algn="just"/>
            <a:r>
              <a:rPr lang="es-CL" dirty="0" smtClean="0">
                <a:latin typeface="Calibri" pitchFamily="34" charset="0"/>
              </a:rPr>
              <a:t>	</a:t>
            </a:r>
            <a:r>
              <a:rPr lang="es-CL" dirty="0" smtClean="0">
                <a:latin typeface="Calibri" pitchFamily="34" charset="0"/>
              </a:rPr>
              <a:t>- Y que va a las periferias geográficas y existenciales.</a:t>
            </a:r>
            <a:endParaRPr lang="es-CL" dirty="0" smtClean="0">
              <a:latin typeface="Calibri" pitchFamily="34" charset="0"/>
            </a:endParaRPr>
          </a:p>
          <a:p>
            <a:pPr algn="just"/>
            <a:endParaRPr lang="es-CL" dirty="0" smtClean="0">
              <a:latin typeface="Calibri" pitchFamily="34" charset="0"/>
            </a:endParaRPr>
          </a:p>
          <a:p>
            <a:pPr algn="just"/>
            <a:r>
              <a:rPr lang="es-CL" dirty="0" smtClean="0">
                <a:latin typeface="Calibri" pitchFamily="34" charset="0"/>
              </a:rPr>
              <a:t>Como </a:t>
            </a:r>
            <a:r>
              <a:rPr lang="es-CL" dirty="0" smtClean="0">
                <a:latin typeface="Calibri" pitchFamily="34" charset="0"/>
              </a:rPr>
              <a:t>VED queremos </a:t>
            </a:r>
            <a:r>
              <a:rPr lang="es-ES" dirty="0" smtClean="0">
                <a:latin typeface="Calibri" pitchFamily="34" charset="0"/>
              </a:rPr>
              <a:t>constituirnos y vivirnos como organización desde un </a:t>
            </a:r>
            <a:r>
              <a:rPr lang="es-ES" b="1" dirty="0" smtClean="0">
                <a:latin typeface="Calibri" pitchFamily="34" charset="0"/>
              </a:rPr>
              <a:t>paradigma de misión, de salir al encuentro</a:t>
            </a:r>
            <a:r>
              <a:rPr lang="es-ES" dirty="0" smtClean="0">
                <a:latin typeface="Calibri" pitchFamily="34" charset="0"/>
              </a:rPr>
              <a:t>, de escuchar, hablar más con el testimonio que con el discurso, siendo portadores alegres nuestro sentido de vida, que es Jesucristo, pero estando abiertos a los demás. </a:t>
            </a:r>
          </a:p>
          <a:p>
            <a:pPr algn="just"/>
            <a:endParaRPr lang="es-ES" dirty="0" smtClean="0">
              <a:latin typeface="Calibri" pitchFamily="34" charset="0"/>
            </a:endParaRPr>
          </a:p>
          <a:p>
            <a:pPr algn="just"/>
            <a:r>
              <a:rPr lang="es-CL" dirty="0" smtClean="0">
                <a:latin typeface="Calibri" pitchFamily="34" charset="0"/>
              </a:rPr>
              <a:t>Para </a:t>
            </a:r>
            <a:r>
              <a:rPr lang="es-CL" dirty="0" smtClean="0">
                <a:latin typeface="Calibri" pitchFamily="34" charset="0"/>
              </a:rPr>
              <a:t>ello, la VED ha puesto en el centro de su labor el vínculo, entendido como el deseo de crear lazos de amistad, de compartir y de misión con nuestros interlocutores, en una corresponsabilidad real, ya sea donde ambos nos reconocemos católicos, ya sea con otros que piensan y sienten distintos de nosotros. Vínculo </a:t>
            </a:r>
            <a:r>
              <a:rPr lang="es-ES" dirty="0" smtClean="0">
                <a:latin typeface="Calibri" pitchFamily="34" charset="0"/>
              </a:rPr>
              <a:t>con los colegios, con los alumnos, con los jóvenes, con los docentes en general, con los profesores de religión, con la sociedad</a:t>
            </a:r>
            <a:r>
              <a:rPr lang="es-CL" dirty="0" smtClean="0">
                <a:latin typeface="Calibri" pitchFamily="34" charset="0"/>
              </a:rPr>
              <a:t> en su conjunto.</a:t>
            </a:r>
            <a:endParaRPr lang="es-ES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Hobo Std" pitchFamily="34" charset="0"/>
              </a:rPr>
              <a:t>Área de Vínculo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839416" y="2276871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Área Escuela Católica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39416" y="2924943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Área Pastoral Escolar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839416" y="3645023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Área </a:t>
            </a:r>
          </a:p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Pedagogía en Religión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39416" y="1628799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Vicaría Zonal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39416" y="4293095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Otras Vicarías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727848" y="1052736"/>
            <a:ext cx="2376264" cy="49685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Carmen Pérez (Centro)</a:t>
            </a:r>
          </a:p>
          <a:p>
            <a:pPr algn="ctr">
              <a:spcAft>
                <a:spcPts val="1200"/>
              </a:spcAft>
            </a:pP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Cecilia Aguirre (Cordillera)</a:t>
            </a:r>
          </a:p>
          <a:p>
            <a:pPr algn="ctr">
              <a:spcAft>
                <a:spcPts val="1200"/>
              </a:spcAft>
            </a:pPr>
            <a:r>
              <a:rPr lang="es-ES" dirty="0" err="1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Elisabet</a:t>
            </a: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 </a:t>
            </a:r>
            <a:r>
              <a:rPr lang="es-ES" dirty="0" err="1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Juanola</a:t>
            </a: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 (Maipo)</a:t>
            </a:r>
          </a:p>
          <a:p>
            <a:pPr algn="ctr">
              <a:spcAft>
                <a:spcPts val="1200"/>
              </a:spcAft>
            </a:pP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Hna. Anita </a:t>
            </a:r>
            <a:r>
              <a:rPr lang="es-ES" dirty="0" err="1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Márques</a:t>
            </a: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 (Norte)</a:t>
            </a:r>
          </a:p>
          <a:p>
            <a:pPr algn="ctr">
              <a:spcAft>
                <a:spcPts val="1200"/>
              </a:spcAft>
            </a:pP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Alicia </a:t>
            </a:r>
            <a:r>
              <a:rPr lang="es-ES" dirty="0" err="1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Allendes</a:t>
            </a: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 (Oeste)</a:t>
            </a:r>
          </a:p>
          <a:p>
            <a:pPr algn="ctr">
              <a:spcAft>
                <a:spcPts val="1200"/>
              </a:spcAft>
            </a:pP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Mireya Tapia (Oriente)</a:t>
            </a:r>
          </a:p>
          <a:p>
            <a:pPr algn="ctr"/>
            <a:r>
              <a:rPr lang="es-ES" b="1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Juan Araya </a:t>
            </a:r>
          </a:p>
          <a:p>
            <a:pPr algn="ctr">
              <a:spcAft>
                <a:spcPts val="1200"/>
              </a:spcAft>
            </a:pPr>
            <a:r>
              <a:rPr lang="es-ES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(Sur)</a:t>
            </a:r>
            <a:endParaRPr lang="es-ES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8616280" y="1844823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Colegios Católicos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8616280" y="4005063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Colegios Laicos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8616280" y="2924943"/>
            <a:ext cx="2376264" cy="5520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EEAD1D">
                    <a:lumMod val="50000"/>
                  </a:srgbClr>
                </a:solidFill>
                <a:latin typeface="Cambria" pitchFamily="18" charset="0"/>
              </a:rPr>
              <a:t>Parroquias</a:t>
            </a:r>
            <a:endParaRPr lang="es-ES" sz="1600" dirty="0">
              <a:solidFill>
                <a:srgbClr val="EEAD1D">
                  <a:lumMod val="50000"/>
                </a:srgbClr>
              </a:solidFill>
              <a:latin typeface="Cambria" pitchFamily="18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287688" y="1844824"/>
            <a:ext cx="1368152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287688" y="2564904"/>
            <a:ext cx="1368152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3287688" y="3140968"/>
            <a:ext cx="1368152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3287688" y="3645024"/>
            <a:ext cx="1368152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3287688" y="4005064"/>
            <a:ext cx="1368152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7176120" y="2132856"/>
            <a:ext cx="1368152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7176120" y="3140968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 flipV="1">
            <a:off x="7248128" y="3356992"/>
            <a:ext cx="1296144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9768408" y="234888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9768408" y="3429000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509142"/>
            <a:ext cx="9829800" cy="54359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Hobo Std" pitchFamily="34" charset="0"/>
              </a:rPr>
              <a:t>Procesos Área de Vínculo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Hobo St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7408" y="1502782"/>
            <a:ext cx="10945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ctr">
              <a:spcAft>
                <a:spcPts val="2400"/>
              </a:spcAft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latin typeface="Cambria" pitchFamily="18" charset="0"/>
              </a:rPr>
              <a:t>Visitas y relación con Colegios Católicos.</a:t>
            </a:r>
          </a:p>
          <a:p>
            <a:pPr marL="457200" indent="-457200" fontAlgn="ctr">
              <a:spcAft>
                <a:spcPts val="2400"/>
              </a:spcAft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latin typeface="Cambria" pitchFamily="18" charset="0"/>
              </a:rPr>
              <a:t>Visitas y relación con Colegios Laicos.</a:t>
            </a:r>
          </a:p>
          <a:p>
            <a:pPr marL="457200" indent="-457200" fontAlgn="ctr">
              <a:spcAft>
                <a:spcPts val="2400"/>
              </a:spcAft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latin typeface="Cambria" pitchFamily="18" charset="0"/>
              </a:rPr>
              <a:t>Promoción relación colegio-parroquia.</a:t>
            </a:r>
          </a:p>
          <a:p>
            <a:pPr marL="457200" indent="-457200" fontAlgn="ctr">
              <a:spcAft>
                <a:spcPts val="2400"/>
              </a:spcAft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latin typeface="Cambria" pitchFamily="18" charset="0"/>
              </a:rPr>
              <a:t>Facilitar la labor de las Áreas especializadas de la VED y de la Arquidiócesis en la Zona.</a:t>
            </a:r>
          </a:p>
          <a:p>
            <a:pPr marL="457200" indent="-457200" fontAlgn="ctr">
              <a:spcAft>
                <a:spcPts val="2400"/>
              </a:spcAft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latin typeface="Cambria" pitchFamily="18" charset="0"/>
              </a:rPr>
              <a:t>Fortalecimiento de la </a:t>
            </a:r>
            <a:r>
              <a:rPr lang="es-ES" sz="2000" dirty="0" err="1" smtClean="0">
                <a:solidFill>
                  <a:srgbClr val="000000"/>
                </a:solidFill>
                <a:latin typeface="Cambria" pitchFamily="18" charset="0"/>
              </a:rPr>
              <a:t>eclesialidad</a:t>
            </a:r>
            <a:r>
              <a:rPr lang="es-ES" sz="2000" dirty="0" smtClean="0">
                <a:solidFill>
                  <a:srgbClr val="000000"/>
                </a:solidFill>
                <a:latin typeface="Cambria" pitchFamily="18" charset="0"/>
              </a:rPr>
              <a:t> e identidad Zonal en el mundo de la educación.</a:t>
            </a:r>
            <a:endParaRPr lang="es-ES" sz="2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6934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64515" name="Picture 3" descr="cristo zona sur granulad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792"/>
            <a:ext cx="12192000" cy="6705600"/>
          </a:xfrm>
          <a:prstGeom prst="rect">
            <a:avLst/>
          </a:prstGeom>
          <a:noFill/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3695733" y="404664"/>
            <a:ext cx="4608512" cy="34899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29"/>
              </a:avLst>
            </a:prstTxWarp>
          </a:bodyPr>
          <a:lstStyle/>
          <a:p>
            <a:pPr algn="ctr"/>
            <a:r>
              <a:rPr lang="es-ES_tradnl" sz="1400" kern="10" dirty="0" smtClean="0">
                <a:ln w="285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w Cen MT Condensed Extra Bold"/>
              </a:rPr>
              <a:t>Vicaría para la Educación - Zona Sur</a:t>
            </a:r>
            <a:endParaRPr lang="es-CL" sz="1400" kern="10" dirty="0">
              <a:ln w="28575">
                <a:solidFill>
                  <a:prstClr val="black"/>
                </a:solidFill>
                <a:round/>
                <a:headEnd/>
                <a:tailEnd/>
              </a:ln>
              <a:solidFill>
                <a:prstClr val="white"/>
              </a:solidFill>
              <a:latin typeface="Tw Cen MT Condensed Extra Bold"/>
            </a:endParaRPr>
          </a:p>
        </p:txBody>
      </p:sp>
      <p:pic>
        <p:nvPicPr>
          <p:cNvPr id="5" name="1 Imagen" descr="Logo_vicaria_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344" y="188640"/>
            <a:ext cx="1728192" cy="648072"/>
          </a:xfrm>
          <a:prstGeom prst="rect">
            <a:avLst/>
          </a:prstGeom>
        </p:spPr>
      </p:pic>
      <p:pic>
        <p:nvPicPr>
          <p:cNvPr id="6" name="0 Imagen" descr="Logo VED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2504" y="260648"/>
            <a:ext cx="1226877" cy="792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13" name="Picture 41" descr="mapa zonal bkn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-304800" y="1676400"/>
            <a:ext cx="12985751" cy="548640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8534400" y="2362200"/>
            <a:ext cx="1828800" cy="1219200"/>
            <a:chOff x="3984" y="502"/>
            <a:chExt cx="1200" cy="1011"/>
          </a:xfrm>
        </p:grpSpPr>
        <p:pic>
          <p:nvPicPr>
            <p:cNvPr id="54285" name="Picture 13" descr="casita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4" y="502"/>
              <a:ext cx="1200" cy="746"/>
            </a:xfrm>
            <a:prstGeom prst="rect">
              <a:avLst/>
            </a:prstGeom>
            <a:noFill/>
          </p:spPr>
        </p:pic>
        <p:sp>
          <p:nvSpPr>
            <p:cNvPr id="5429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272" y="1296"/>
              <a:ext cx="438" cy="2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Tw Cen MT Condensed Extra Bold"/>
                </a:rPr>
                <a:t>PAC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229600" y="3505200"/>
            <a:ext cx="2133600" cy="1447800"/>
            <a:chOff x="3840" y="1488"/>
            <a:chExt cx="1313" cy="1244"/>
          </a:xfrm>
        </p:grpSpPr>
        <p:pic>
          <p:nvPicPr>
            <p:cNvPr id="54290" name="Picture 18" descr="edificio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6"/>
                </a:clrFrom>
                <a:clrTo>
                  <a:srgbClr val="FFFF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4" y="1488"/>
              <a:ext cx="449" cy="864"/>
            </a:xfrm>
            <a:prstGeom prst="rect">
              <a:avLst/>
            </a:prstGeom>
            <a:noFill/>
          </p:spPr>
        </p:pic>
        <p:pic>
          <p:nvPicPr>
            <p:cNvPr id="54279" name="Picture 7" descr="casa edifici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" y="1617"/>
              <a:ext cx="1056" cy="831"/>
            </a:xfrm>
            <a:prstGeom prst="rect">
              <a:avLst/>
            </a:prstGeom>
            <a:noFill/>
          </p:spPr>
        </p:pic>
        <p:sp>
          <p:nvSpPr>
            <p:cNvPr id="54297" name="WordArt 25"/>
            <p:cNvSpPr>
              <a:spLocks noChangeArrowheads="1" noChangeShapeType="1" noTextEdit="1"/>
            </p:cNvSpPr>
            <p:nvPr/>
          </p:nvSpPr>
          <p:spPr bwMode="auto">
            <a:xfrm rot="-285818">
              <a:off x="3933" y="2396"/>
              <a:ext cx="105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Tw Cen MT Condensed Extra Bold"/>
                </a:rPr>
                <a:t>San Miguel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400800" y="1828800"/>
            <a:ext cx="1727200" cy="1295400"/>
            <a:chOff x="2976" y="912"/>
            <a:chExt cx="816" cy="816"/>
          </a:xfrm>
        </p:grpSpPr>
        <p:pic>
          <p:nvPicPr>
            <p:cNvPr id="54280" name="Picture 8" descr="casa iglesia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912"/>
              <a:ext cx="529" cy="622"/>
            </a:xfrm>
            <a:prstGeom prst="rect">
              <a:avLst/>
            </a:prstGeom>
            <a:noFill/>
          </p:spPr>
        </p:pic>
        <p:sp>
          <p:nvSpPr>
            <p:cNvPr id="5429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976" y="1456"/>
              <a:ext cx="816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Tw Cen MT Condensed Extra Bold"/>
                </a:rPr>
                <a:t>Lo Espejo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994400" y="5562600"/>
            <a:ext cx="2235200" cy="914400"/>
            <a:chOff x="2784" y="3408"/>
            <a:chExt cx="1056" cy="576"/>
          </a:xfrm>
        </p:grpSpPr>
        <p:pic>
          <p:nvPicPr>
            <p:cNvPr id="54295" name="Picture 23" descr="casita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6" y="3467"/>
              <a:ext cx="924" cy="517"/>
            </a:xfrm>
            <a:prstGeom prst="rect">
              <a:avLst/>
            </a:prstGeom>
            <a:noFill/>
          </p:spPr>
        </p:pic>
        <p:sp>
          <p:nvSpPr>
            <p:cNvPr id="54299" name="WordArt 27"/>
            <p:cNvSpPr>
              <a:spLocks noChangeArrowheads="1" noChangeShapeType="1" noTextEdit="1"/>
            </p:cNvSpPr>
            <p:nvPr/>
          </p:nvSpPr>
          <p:spPr bwMode="auto">
            <a:xfrm rot="-172716">
              <a:off x="2784" y="3408"/>
              <a:ext cx="924" cy="2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Tw Cen MT Condensed Extra Bold"/>
                </a:rPr>
                <a:t>La Granja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 rot="208396">
            <a:off x="812800" y="4267200"/>
            <a:ext cx="2641600" cy="1524000"/>
            <a:chOff x="192" y="1872"/>
            <a:chExt cx="1920" cy="1722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-435745">
              <a:off x="192" y="1872"/>
              <a:ext cx="1920" cy="1344"/>
              <a:chOff x="576" y="2544"/>
              <a:chExt cx="1296" cy="1008"/>
            </a:xfrm>
          </p:grpSpPr>
          <p:pic>
            <p:nvPicPr>
              <p:cNvPr id="54287" name="Picture 15" descr="casa iglesia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53" y="2544"/>
                <a:ext cx="727" cy="816"/>
              </a:xfrm>
              <a:prstGeom prst="rect">
                <a:avLst/>
              </a:prstGeom>
              <a:noFill/>
            </p:spPr>
          </p:pic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576" y="2976"/>
                <a:ext cx="1296" cy="576"/>
                <a:chOff x="528" y="2064"/>
                <a:chExt cx="1776" cy="768"/>
              </a:xfrm>
            </p:grpSpPr>
            <p:pic>
              <p:nvPicPr>
                <p:cNvPr id="54281" name="Picture 9" descr="casita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8" y="2064"/>
                  <a:ext cx="912" cy="5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283" name="Picture 11" descr="casita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96" y="2206"/>
                  <a:ext cx="1008" cy="62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4300" name="WordArt 28"/>
            <p:cNvSpPr>
              <a:spLocks noChangeArrowheads="1" noChangeShapeType="1" noTextEdit="1"/>
            </p:cNvSpPr>
            <p:nvPr/>
          </p:nvSpPr>
          <p:spPr bwMode="auto">
            <a:xfrm rot="-205042">
              <a:off x="479" y="3162"/>
              <a:ext cx="14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Tw Cen MT Condensed Extra Bold"/>
                </a:rPr>
                <a:t>La Pintana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892800" y="3505200"/>
            <a:ext cx="1828800" cy="1295400"/>
            <a:chOff x="2448" y="1440"/>
            <a:chExt cx="1200" cy="1248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2640" y="1440"/>
              <a:ext cx="816" cy="864"/>
              <a:chOff x="2736" y="2208"/>
              <a:chExt cx="685" cy="720"/>
            </a:xfrm>
          </p:grpSpPr>
          <p:pic>
            <p:nvPicPr>
              <p:cNvPr id="54292" name="Picture 20" descr="edificio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6"/>
                  </a:clrFrom>
                  <a:clrTo>
                    <a:srgbClr val="FFFF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2" y="2208"/>
                <a:ext cx="349" cy="672"/>
              </a:xfrm>
              <a:prstGeom prst="rect">
                <a:avLst/>
              </a:prstGeom>
              <a:noFill/>
            </p:spPr>
          </p:pic>
          <p:pic>
            <p:nvPicPr>
              <p:cNvPr id="54293" name="Picture 21" descr="casa almacen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36" y="2567"/>
                <a:ext cx="432" cy="361"/>
              </a:xfrm>
              <a:prstGeom prst="rect">
                <a:avLst/>
              </a:prstGeom>
              <a:noFill/>
            </p:spPr>
          </p:pic>
        </p:grpSp>
        <p:sp>
          <p:nvSpPr>
            <p:cNvPr id="5430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448" y="2352"/>
              <a:ext cx="120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53882" dir="2700000" algn="ctr" rotWithShape="0">
                      <a:srgbClr val="FFCC00"/>
                    </a:outerShdw>
                  </a:effectLst>
                  <a:latin typeface="Tw Cen MT Condensed Extra Bold"/>
                </a:rPr>
                <a:t>La Cisterna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438400" y="2209800"/>
            <a:ext cx="2540000" cy="1676400"/>
            <a:chOff x="864" y="480"/>
            <a:chExt cx="1584" cy="1392"/>
          </a:xfrm>
        </p:grpSpPr>
        <p:pic>
          <p:nvPicPr>
            <p:cNvPr id="54278" name="Picture 6" descr="casa almace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768"/>
              <a:ext cx="720" cy="602"/>
            </a:xfrm>
            <a:prstGeom prst="rect">
              <a:avLst/>
            </a:prstGeom>
            <a:noFill/>
          </p:spPr>
        </p:pic>
        <p:pic>
          <p:nvPicPr>
            <p:cNvPr id="54289" name="Picture 17" descr="casa edificio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2" y="480"/>
              <a:ext cx="993" cy="1056"/>
            </a:xfrm>
            <a:prstGeom prst="rect">
              <a:avLst/>
            </a:prstGeom>
            <a:noFill/>
          </p:spPr>
        </p:pic>
        <p:sp>
          <p:nvSpPr>
            <p:cNvPr id="5430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248" y="1536"/>
              <a:ext cx="120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Tw Cen MT Condensed Extra Bold"/>
                </a:rPr>
                <a:t>El Bosque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8839200" y="4953000"/>
            <a:ext cx="2032000" cy="1524000"/>
            <a:chOff x="4176" y="2736"/>
            <a:chExt cx="1104" cy="1008"/>
          </a:xfrm>
        </p:grpSpPr>
        <p:pic>
          <p:nvPicPr>
            <p:cNvPr id="54286" name="Picture 14" descr="casa iglesia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8" y="2736"/>
              <a:ext cx="598" cy="672"/>
            </a:xfrm>
            <a:prstGeom prst="rect">
              <a:avLst/>
            </a:prstGeom>
            <a:noFill/>
          </p:spPr>
        </p:pic>
        <p:sp>
          <p:nvSpPr>
            <p:cNvPr id="5430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224" y="3408"/>
              <a:ext cx="105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Tw Cen MT Condensed Extra Bold"/>
                </a:rPr>
                <a:t>San Joaquín</a:t>
              </a:r>
            </a:p>
          </p:txBody>
        </p:sp>
        <p:pic>
          <p:nvPicPr>
            <p:cNvPr id="54304" name="Picture 32" descr="casitas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6" y="3024"/>
              <a:ext cx="528" cy="328"/>
            </a:xfrm>
            <a:prstGeom prst="rect">
              <a:avLst/>
            </a:prstGeom>
            <a:noFill/>
          </p:spPr>
        </p:pic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962400" y="4800600"/>
            <a:ext cx="1828800" cy="1219200"/>
            <a:chOff x="1872" y="2928"/>
            <a:chExt cx="864" cy="768"/>
          </a:xfrm>
        </p:grpSpPr>
        <p:pic>
          <p:nvPicPr>
            <p:cNvPr id="54316" name="Picture 44" descr="casitas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6" y="3250"/>
              <a:ext cx="540" cy="302"/>
            </a:xfrm>
            <a:prstGeom prst="rect">
              <a:avLst/>
            </a:prstGeom>
            <a:noFill/>
          </p:spPr>
        </p:pic>
        <p:sp>
          <p:nvSpPr>
            <p:cNvPr id="54314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872" y="2928"/>
              <a:ext cx="816" cy="2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L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Tw Cen MT Condensed Extra Bold"/>
                </a:rPr>
                <a:t>San Ramón</a:t>
              </a:r>
            </a:p>
          </p:txBody>
        </p:sp>
        <p:pic>
          <p:nvPicPr>
            <p:cNvPr id="54315" name="Picture 43" descr="casa iglesia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6" y="3216"/>
              <a:ext cx="408" cy="480"/>
            </a:xfrm>
            <a:prstGeom prst="rect">
              <a:avLst/>
            </a:prstGeom>
            <a:noFill/>
          </p:spPr>
        </p:pic>
      </p:grpSp>
      <p:sp>
        <p:nvSpPr>
          <p:cNvPr id="54318" name="WordArt 46"/>
          <p:cNvSpPr>
            <a:spLocks noChangeArrowheads="1" noChangeShapeType="1" noTextEdit="1"/>
          </p:cNvSpPr>
          <p:nvPr/>
        </p:nvSpPr>
        <p:spPr bwMode="auto">
          <a:xfrm>
            <a:off x="2159563" y="1196752"/>
            <a:ext cx="6816757" cy="9361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8836"/>
              </a:avLst>
            </a:prstTxWarp>
          </a:bodyPr>
          <a:lstStyle/>
          <a:p>
            <a:pPr algn="ctr"/>
            <a:r>
              <a:rPr lang="es-CL" sz="1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127000" dir="3187806" algn="ctr" rotWithShape="0">
                    <a:schemeClr val="folHlink">
                      <a:alpha val="50000"/>
                    </a:schemeClr>
                  </a:outerShdw>
                </a:effectLst>
                <a:latin typeface="Tw Cen MT Condensed Extra Bold"/>
              </a:rPr>
              <a:t>Mapa Zonal</a:t>
            </a:r>
            <a:endParaRPr lang="es-CL" sz="1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127000" dir="3187806" algn="ctr" rotWithShape="0">
                  <a:schemeClr val="folHlink">
                    <a:alpha val="50000"/>
                  </a:schemeClr>
                </a:outerShdw>
              </a:effectLst>
              <a:latin typeface="Tw Cen MT Condensed Extra Bold"/>
            </a:endParaRPr>
          </a:p>
        </p:txBody>
      </p:sp>
      <p:sp>
        <p:nvSpPr>
          <p:cNvPr id="54323" name="WordArt 51"/>
          <p:cNvSpPr>
            <a:spLocks noChangeArrowheads="1" noChangeShapeType="1" noTextEdit="1"/>
          </p:cNvSpPr>
          <p:nvPr/>
        </p:nvSpPr>
        <p:spPr bwMode="auto">
          <a:xfrm>
            <a:off x="711200" y="990600"/>
            <a:ext cx="10668000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17449"/>
              </a:avLst>
            </a:prstTxWarp>
          </a:bodyPr>
          <a:lstStyle/>
          <a:p>
            <a:pPr algn="ctr"/>
            <a:endParaRPr lang="es-CL" sz="3600" kern="10" dirty="0">
              <a:ln w="3175">
                <a:noFill/>
                <a:round/>
                <a:headEnd/>
                <a:tailEnd/>
              </a:ln>
              <a:latin typeface="Tw Cen MT Condensed Extra Bold"/>
            </a:endParaRPr>
          </a:p>
        </p:txBody>
      </p:sp>
      <p:sp>
        <p:nvSpPr>
          <p:cNvPr id="54327" name="WordArt 55"/>
          <p:cNvSpPr>
            <a:spLocks noChangeArrowheads="1" noChangeShapeType="1" noTextEdit="1"/>
          </p:cNvSpPr>
          <p:nvPr/>
        </p:nvSpPr>
        <p:spPr bwMode="auto">
          <a:xfrm rot="1871873">
            <a:off x="9106497" y="729085"/>
            <a:ext cx="666751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CL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8100000" algn="ctr" rotWithShape="0">
                  <a:schemeClr val="tx1">
                    <a:alpha val="50000"/>
                  </a:schemeClr>
                </a:outerShdw>
              </a:effectLst>
              <a:latin typeface="Tw Cen MT Condensed Extra Bold"/>
            </a:endParaRPr>
          </a:p>
        </p:txBody>
      </p:sp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8" grpId="0" animBg="1"/>
      <p:bldP spid="543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19536" y="5805264"/>
            <a:ext cx="78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* Todos son particulares subvencionados. 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623392" y="332656"/>
          <a:ext cx="10688736" cy="540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1344" y="764704"/>
          <a:ext cx="11377264" cy="4392488"/>
        </p:xfrm>
        <a:graphic>
          <a:graphicData uri="http://schemas.openxmlformats.org/drawingml/2006/table">
            <a:tbl>
              <a:tblPr/>
              <a:tblGrid>
                <a:gridCol w="683688"/>
                <a:gridCol w="613567"/>
                <a:gridCol w="2629922"/>
                <a:gridCol w="1732578"/>
                <a:gridCol w="1472693"/>
                <a:gridCol w="1819207"/>
                <a:gridCol w="2425609"/>
              </a:tblGrid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Nº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COMUNA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CATOLICOS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MUNICIPALES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PART. SUBV.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EL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BOSQUE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30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51</a:t>
                      </a:r>
                      <a:endParaRPr lang="es-CL" sz="1600" b="1" i="0" u="none" strike="noStrike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LA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CISTERNA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30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46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LA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GRANJA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28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4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LA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PINTANA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39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54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LO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ESPEJO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11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25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P.A.C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32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SAN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JOAQUÍN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4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SAN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MIGUEL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43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SAN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RAMÓN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27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2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TOTALES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31</a:t>
                      </a:r>
                      <a:endParaRPr lang="es-CL" sz="1600" b="1" i="0" u="none" strike="noStrike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99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199</a:t>
                      </a: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329</a:t>
                      </a:r>
                      <a:endParaRPr lang="es-CL" sz="1600" b="1" i="0" u="none" strike="noStrike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1" i="0" u="none" strike="noStrike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12543" marR="12543" marT="94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413" y="0"/>
            <a:ext cx="10972800" cy="908720"/>
          </a:xfrm>
        </p:spPr>
        <p:txBody>
          <a:bodyPr/>
          <a:lstStyle/>
          <a:p>
            <a:r>
              <a:rPr lang="es-MX" dirty="0">
                <a:latin typeface="Cambria" pitchFamily="18" charset="0"/>
              </a:rPr>
              <a:t>Colegios </a:t>
            </a:r>
            <a:r>
              <a:rPr lang="es-MX" dirty="0" smtClean="0">
                <a:latin typeface="Cambria" pitchFamily="18" charset="0"/>
              </a:rPr>
              <a:t>Zona Sur</a:t>
            </a:r>
            <a:endParaRPr lang="es-ES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Friends_16x9_TP103896100" id="{A8143FBE-10B6-44C1-994D-331CD93255E1}" vid="{32A58220-D8CE-4408-8127-8F67042E9688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Personalizado</PresentationFormat>
  <Paragraphs>142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TS103896101</vt:lpstr>
      <vt:lpstr>Diapositiva 1</vt:lpstr>
      <vt:lpstr>Diapositiva 2</vt:lpstr>
      <vt:lpstr>Vínculo</vt:lpstr>
      <vt:lpstr>Área de Vínculo</vt:lpstr>
      <vt:lpstr>Procesos Área de Vínculo</vt:lpstr>
      <vt:lpstr>Diapositiva 6</vt:lpstr>
      <vt:lpstr>Diapositiva 7</vt:lpstr>
      <vt:lpstr>Diapositiva 8</vt:lpstr>
      <vt:lpstr>Colegios Zona Sur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2013-12-11T20:58:30Z</dcterms:created>
  <dcterms:modified xsi:type="dcterms:W3CDTF">2014-05-26T20:25:21Z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